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9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5" r:id="rId6"/>
    <p:sldId id="276" r:id="rId7"/>
    <p:sldId id="297" r:id="rId8"/>
    <p:sldId id="296" r:id="rId9"/>
    <p:sldId id="300" r:id="rId10"/>
    <p:sldId id="301" r:id="rId11"/>
    <p:sldId id="302" r:id="rId12"/>
    <p:sldId id="303" r:id="rId13"/>
    <p:sldId id="265" r:id="rId14"/>
    <p:sldId id="266" r:id="rId15"/>
    <p:sldId id="289" r:id="rId16"/>
    <p:sldId id="290" r:id="rId17"/>
    <p:sldId id="292" r:id="rId18"/>
    <p:sldId id="299" r:id="rId19"/>
    <p:sldId id="298" r:id="rId20"/>
    <p:sldId id="287" r:id="rId21"/>
    <p:sldId id="277" r:id="rId22"/>
    <p:sldId id="270" r:id="rId23"/>
    <p:sldId id="294" r:id="rId24"/>
    <p:sldId id="278" r:id="rId25"/>
    <p:sldId id="295" r:id="rId26"/>
    <p:sldId id="269" r:id="rId27"/>
  </p:sldIdLst>
  <p:sldSz cx="9144000" cy="5143500" type="screen16x9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50802D-3CCF-5D4D-BD90-FEF06E203617}" v="10" dt="2024-03-08T04:32:34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99" autoAdjust="0"/>
    <p:restoredTop sz="94762"/>
  </p:normalViewPr>
  <p:slideViewPr>
    <p:cSldViewPr>
      <p:cViewPr>
        <p:scale>
          <a:sx n="170" d="100"/>
          <a:sy n="170" d="100"/>
        </p:scale>
        <p:origin x="488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53D04-6666-8243-AB58-3885CD03FE12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5A73D-FF98-2548-906C-D0C80C380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9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77632-BAE1-4532-9F56-A4142AF59C23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E6DF9-90FE-403A-9360-0D753FEC7E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15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E6DF9-90FE-403A-9360-0D753FEC7E2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1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2" y="4213330"/>
            <a:ext cx="7382935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989952" y="762743"/>
            <a:ext cx="7179733" cy="36237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990601" y="757238"/>
            <a:ext cx="7179733" cy="362373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2" y="526552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926299" y="491424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346201"/>
            <a:ext cx="5723468" cy="137106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1" y="2802467"/>
            <a:ext cx="5712179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4018194"/>
            <a:ext cx="1213821" cy="273844"/>
          </a:xfrm>
        </p:spPr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5" y="4018194"/>
            <a:ext cx="5034845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1" y="4018194"/>
            <a:ext cx="554023" cy="273844"/>
          </a:xfrm>
        </p:spPr>
        <p:txBody>
          <a:bodyPr/>
          <a:lstStyle>
            <a:lvl1pPr algn="ctr">
              <a:defRPr/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94268"/>
            <a:ext cx="1430867" cy="35729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2" y="829735"/>
            <a:ext cx="5178779" cy="3302000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1679573"/>
            <a:ext cx="6254044" cy="1021556"/>
          </a:xfrm>
        </p:spPr>
        <p:txBody>
          <a:bodyPr anchor="b"/>
          <a:lstStyle>
            <a:lvl1pPr algn="ctr">
              <a:defRPr sz="3000" b="0" cap="none" baseline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8" y="2794001"/>
            <a:ext cx="6231467" cy="982133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1591055"/>
            <a:ext cx="3200400" cy="2702052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589485"/>
            <a:ext cx="3200400" cy="2703909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70" y="1591734"/>
            <a:ext cx="2939521" cy="615156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1591733"/>
            <a:ext cx="2944368" cy="617220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 b="1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208276"/>
            <a:ext cx="3227832" cy="2084832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208610"/>
            <a:ext cx="3227832" cy="2084832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/>
          <p:cNvSpPr/>
          <p:nvPr/>
        </p:nvSpPr>
        <p:spPr>
          <a:xfrm rot="60000">
            <a:off x="4471417" y="452628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/>
        </p:nvSpPr>
        <p:spPr>
          <a:xfrm rot="21540000">
            <a:off x="749809" y="432054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1515032"/>
            <a:ext cx="3064827" cy="112727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863245"/>
            <a:ext cx="3020792" cy="3469117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6" y="2717811"/>
            <a:ext cx="3048891" cy="15753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9" y="4414254"/>
            <a:ext cx="1213821" cy="273844"/>
          </a:xfrm>
        </p:spPr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5" y="4371946"/>
            <a:ext cx="3522607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4" y="4422721"/>
            <a:ext cx="554023" cy="273844"/>
          </a:xfrm>
        </p:spPr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8" y="4543528"/>
            <a:ext cx="772160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 rot="21540000">
            <a:off x="749205" y="432651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/>
          <p:cNvSpPr/>
          <p:nvPr/>
        </p:nvSpPr>
        <p:spPr>
          <a:xfrm rot="21540000">
            <a:off x="745059" y="431827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Rectangle 28"/>
          <p:cNvSpPr/>
          <p:nvPr/>
        </p:nvSpPr>
        <p:spPr>
          <a:xfrm rot="60000">
            <a:off x="4468873" y="453872"/>
            <a:ext cx="3788941" cy="429172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/>
          <p:cNvSpPr/>
          <p:nvPr/>
        </p:nvSpPr>
        <p:spPr>
          <a:xfrm rot="60000">
            <a:off x="4464769" y="452940"/>
            <a:ext cx="3788941" cy="4291722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7" y="220465"/>
            <a:ext cx="567831" cy="425873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350513" y="179006"/>
            <a:ext cx="425196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1515618"/>
            <a:ext cx="3063240" cy="1124712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6" y="905454"/>
            <a:ext cx="2913863" cy="3404559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2715768"/>
            <a:ext cx="3044952" cy="157734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7" y="4416553"/>
            <a:ext cx="1213821" cy="273844"/>
          </a:xfrm>
        </p:spPr>
        <p:txBody>
          <a:bodyPr/>
          <a:lstStyle/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70" y="4373278"/>
            <a:ext cx="3319043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90" y="4425020"/>
            <a:ext cx="554023" cy="273844"/>
          </a:xfrm>
        </p:spPr>
        <p:txBody>
          <a:bodyPr/>
          <a:lstStyle/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1" y="4551997"/>
            <a:ext cx="7920991" cy="402908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>
            <a:off x="731520" y="431483"/>
            <a:ext cx="7696200" cy="42862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731520" y="432054"/>
            <a:ext cx="7696200" cy="428625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2" y="204818"/>
            <a:ext cx="567831" cy="425873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85945" y="152756"/>
            <a:ext cx="425196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1" y="1589443"/>
            <a:ext cx="6196405" cy="270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9" y="4356864"/>
            <a:ext cx="121382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FA0E508-47FD-4685-9B9B-CDCA2BD5E861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4356864"/>
            <a:ext cx="554018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3" y="4356864"/>
            <a:ext cx="55402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BF75DD6-7F03-47D6-B3F3-61767F43FC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40" indent="-20574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7145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7145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7145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7145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71450" algn="l" defTabSz="6858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llxJ84oRe8" TargetMode="External"/><Relationship Id="rId2" Type="http://schemas.openxmlformats.org/officeDocument/2006/relationships/hyperlink" Target="https://www.zuv.uni-heidelberg.de/international/ferienku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interdaf.uni-leipzig.de/summer-language-course.html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hic.hu-berlin.de/en/huwisu/courses/summer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hic.hu-berlin.de/en/huwisu/course/463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daad.de/deutschland/studienangebote/sommerkurse/en/result/?q=&amp;degree%5B%5D=5&amp;lang%5B%5D=1&amp;fos=4&amp;scholarshipLC=&amp;langExamLC=&amp;scholarshipSC=&amp;langExamSC=&amp;lvlDe%5B%5D=&amp;modStd%5B%5D=&amp;dat%5B%5D=&amp;cit%5B%5D=&amp;tyi%5B%5D=&amp;ins%5B%5D=&amp;sort=4&amp;dur=&amp;subjects%5B%5D=&amp;limit=100&amp;offset=&amp;display=lis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g.cuhk.edu.hk/news-events/modern-languages-events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loud.itsc.cuhk.edu.hk/webform/view.php?id=13682968" TargetMode="External"/><Relationship Id="rId4" Type="http://schemas.openxmlformats.org/officeDocument/2006/relationships/hyperlink" Target="https://www2.daad.de/deutschland/studienangebote/sommerkurse/en/result/?q=&amp;degree%5B%5D=5&amp;lang%5B%5D=1&amp;fos=4&amp;scholarshipLC=&amp;langExamLC=&amp;scholarshipSC=&amp;langExamSC=&amp;lvlDe%5B%5D=&amp;modStd%5B%5D=&amp;dat%5B%5D=&amp;cit%5B%5D=&amp;tyi%5B%5D=&amp;ins%5B%5D=&amp;sort=4&amp;dur=&amp;subjects%5B%5D=&amp;limit=10&amp;offset=&amp;display=lis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ssion.cuhk.edu.hk/fees-financing-your-studies/financial-aid/open-for-applications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UXBQYhw_Ew?si=0c_AhdhpSNVZgWVO" TargetMode="External"/><Relationship Id="rId2" Type="http://schemas.openxmlformats.org/officeDocument/2006/relationships/hyperlink" Target="https://sprachenzentrum.univie.ac.at/en/courses?kathaupt=26&amp;kfs_kursbereich=398&amp;kfs_sonderrubrik=433&amp;suchesetzen=false&amp;cHash=62a0b4bea4b231a2e53f75a1cb903c3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ssk-misu.de/e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sli.uni-freiburg.de/german/intensive/summer-winter/august-en2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.uni-freiburg.de/german/intensive/summer-winter/august-en24" TargetMode="External"/><Relationship Id="rId2" Type="http://schemas.openxmlformats.org/officeDocument/2006/relationships/hyperlink" Target="https://www.uni-trier.de/en/international/coming-to-trier/international-summer-schoo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hyperlink" Target="https://www.youtube.com/watch?v=K2n5RRe4Q6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0"/>
            <a:ext cx="6172200" cy="1269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Summer in Austria</a:t>
            </a:r>
            <a:br>
              <a:rPr lang="en-U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Germany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8849" y="3906997"/>
            <a:ext cx="1885950" cy="1314450"/>
          </a:xfrm>
        </p:spPr>
        <p:txBody>
          <a:bodyPr>
            <a:normAutofit/>
          </a:bodyPr>
          <a:lstStyle/>
          <a:p>
            <a:r>
              <a:rPr lang="en-US" sz="21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200150"/>
            <a:ext cx="3069192" cy="314568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708" y="57151"/>
            <a:ext cx="1062990" cy="709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5091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Heidelberg </a:t>
            </a:r>
          </a:p>
        </p:txBody>
      </p:sp>
      <p:pic>
        <p:nvPicPr>
          <p:cNvPr id="8" name="Content Placeholder 7" descr="A city with a river and trees&#10;&#10;Description automatically generated">
            <a:extLst>
              <a:ext uri="{FF2B5EF4-FFF2-40B4-BE49-F238E27FC236}">
                <a16:creationId xmlns:a16="http://schemas.microsoft.com/office/drawing/2014/main" id="{AA66EFB6-3B64-6E87-8A6B-2294300AD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04" y="1122352"/>
            <a:ext cx="6629400" cy="3276521"/>
          </a:xfrm>
        </p:spPr>
      </p:pic>
      <p:pic>
        <p:nvPicPr>
          <p:cNvPr id="5" name="Picture 4" descr="heidelberg_ma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4200" y="3105150"/>
            <a:ext cx="1228725" cy="14920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28066"/>
            <a:ext cx="6172200" cy="672084"/>
          </a:xfrm>
        </p:spPr>
        <p:txBody>
          <a:bodyPr>
            <a:norm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Universität Heidelberg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3951" y="1225550"/>
            <a:ext cx="5372100" cy="2971800"/>
          </a:xfrm>
        </p:spPr>
        <p:txBody>
          <a:bodyPr>
            <a:normAutofit lnSpcReduction="10000"/>
          </a:bodyPr>
          <a:lstStyle/>
          <a:p>
            <a:r>
              <a:rPr lang="en-HK" dirty="0"/>
              <a:t>3 to August 30, 2024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Transfer 3 credits 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levels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Course fee: </a:t>
            </a:r>
            <a:r>
              <a:rPr lang="en-HK" b="1" dirty="0"/>
              <a:t>€820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Rooms: </a:t>
            </a:r>
            <a:r>
              <a:rPr lang="en-HK" b="1" dirty="0"/>
              <a:t>single room</a:t>
            </a:r>
            <a:r>
              <a:rPr lang="en-HK" dirty="0"/>
              <a:t> </a:t>
            </a:r>
            <a:r>
              <a:rPr lang="en-HK" b="1" dirty="0"/>
              <a:t>€ 400 to 450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HK" dirty="0">
                <a:latin typeface="Calibri" panose="020F0502020204030204" pitchFamily="34" charset="0"/>
                <a:cs typeface="Calibri" panose="020F0502020204030204" pitchFamily="34" charset="0"/>
              </a:rPr>
              <a:t>Registration: ASAP</a:t>
            </a:r>
            <a:br>
              <a:rPr lang="en-US" altLang="zh-HK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25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https://www.zuv.uni-heidelberg.de/international/ferienkurs/</a:t>
            </a:r>
            <a:r>
              <a:rPr lang="en-US" sz="112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HK" sz="11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Movie about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Heidelberg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your college Shaw? Join them!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613B304D-576C-1E83-82BF-432B9D273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00150"/>
            <a:ext cx="2835965" cy="271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586963"/>
          </a:xfrm>
        </p:spPr>
        <p:txBody>
          <a:bodyPr>
            <a:normAutofit fontScale="90000"/>
          </a:bodyPr>
          <a:lstStyle/>
          <a:p>
            <a:r>
              <a:rPr lang="en-US" dirty="0"/>
              <a:t>Leipzig </a:t>
            </a:r>
          </a:p>
        </p:txBody>
      </p:sp>
      <p:pic>
        <p:nvPicPr>
          <p:cNvPr id="8" name="Content Placeholder 7" descr="Leipzig 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886" r="-7886"/>
          <a:stretch>
            <a:fillRect/>
          </a:stretch>
        </p:blipFill>
        <p:spPr>
          <a:xfrm>
            <a:off x="1485900" y="1368799"/>
            <a:ext cx="6172200" cy="3143250"/>
          </a:xfrm>
        </p:spPr>
      </p:pic>
      <p:pic>
        <p:nvPicPr>
          <p:cNvPr id="12" name="Picture 11" descr="Lage_der_kreisfreien_Stadt_Leipzig_in_Deutschla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370" y="2823324"/>
            <a:ext cx="1485899" cy="18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44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268" y="613188"/>
            <a:ext cx="5223934" cy="4726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Universität</a:t>
            </a:r>
            <a:r>
              <a:rPr lang="en-US" dirty="0"/>
              <a:t> Leipzig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115506"/>
            <a:ext cx="6934200" cy="36576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e-DE" sz="3225" dirty="0"/>
          </a:p>
          <a:p>
            <a:pPr lvl="0"/>
            <a:r>
              <a:rPr lang="en-US" sz="7200" dirty="0"/>
              <a:t>Course A | 3rd June - 28th June</a:t>
            </a:r>
          </a:p>
          <a:p>
            <a:pPr lvl="0"/>
            <a:r>
              <a:rPr lang="en-US" sz="7200" dirty="0"/>
              <a:t>Course B | 1st July - 26th July</a:t>
            </a:r>
          </a:p>
          <a:p>
            <a:pPr lvl="0"/>
            <a:r>
              <a:rPr lang="en-US" sz="7200" dirty="0"/>
              <a:t>Course A | 7th August - 1st September </a:t>
            </a:r>
            <a:br>
              <a:rPr lang="en-US" sz="7200" dirty="0"/>
            </a:br>
            <a:r>
              <a:rPr lang="en-US" sz="7200" dirty="0"/>
              <a:t>- </a:t>
            </a:r>
            <a:r>
              <a:rPr lang="en-US" sz="7200" dirty="0">
                <a:solidFill>
                  <a:srgbClr val="0070C0"/>
                </a:solidFill>
              </a:rPr>
              <a:t>fully booked</a:t>
            </a:r>
          </a:p>
          <a:p>
            <a:pPr lvl="0"/>
            <a:r>
              <a:rPr lang="en-US" sz="8000" dirty="0"/>
              <a:t>3 credits </a:t>
            </a:r>
          </a:p>
          <a:p>
            <a:r>
              <a:rPr lang="en-US" sz="8000" dirty="0"/>
              <a:t>All levels</a:t>
            </a:r>
          </a:p>
          <a:p>
            <a:r>
              <a:rPr lang="en-US" sz="8000" dirty="0"/>
              <a:t>Course fee </a:t>
            </a:r>
            <a:br>
              <a:rPr lang="en-US" sz="8000" dirty="0"/>
            </a:br>
            <a:r>
              <a:rPr lang="en-US" sz="8000" dirty="0">
                <a:solidFill>
                  <a:srgbClr val="0070C0"/>
                </a:solidFill>
              </a:rPr>
              <a:t>including</a:t>
            </a:r>
            <a:r>
              <a:rPr lang="en-US" sz="8000" dirty="0"/>
              <a:t> accommodation:</a:t>
            </a:r>
            <a:r>
              <a:rPr lang="en-US" sz="8000" dirty="0">
                <a:solidFill>
                  <a:srgbClr val="FF0000"/>
                </a:solidFill>
              </a:rPr>
              <a:t> €1,025</a:t>
            </a:r>
            <a:endParaRPr lang="de-DE" sz="8000" dirty="0"/>
          </a:p>
          <a:p>
            <a:pPr marL="0" indent="0">
              <a:buNone/>
            </a:pPr>
            <a:r>
              <a:rPr lang="en-US" sz="8000" dirty="0"/>
              <a:t>Places are limited!!! </a:t>
            </a:r>
            <a:br>
              <a:rPr lang="en-US" sz="8000" dirty="0"/>
            </a:br>
            <a:r>
              <a:rPr lang="en-US" sz="8000" dirty="0"/>
              <a:t>Contact your teacher if you want to go to Leipzig </a:t>
            </a:r>
          </a:p>
          <a:p>
            <a:pPr lvl="0"/>
            <a:r>
              <a:rPr lang="en-US" sz="8000" b="1" dirty="0">
                <a:hlinkClick r:id="rId2"/>
              </a:rPr>
              <a:t>http://www.interdaf.uni-leipzig.de/summer-language-course.html</a:t>
            </a:r>
            <a:br>
              <a:rPr lang="en-US" sz="8000" dirty="0"/>
            </a:br>
            <a:endParaRPr lang="en-US" sz="8000" dirty="0"/>
          </a:p>
          <a:p>
            <a:pPr lvl="0"/>
            <a:endParaRPr lang="en-US" sz="8000" dirty="0"/>
          </a:p>
          <a:p>
            <a:pPr lvl="0"/>
            <a:endParaRPr lang="en-US" sz="8000" dirty="0"/>
          </a:p>
          <a:p>
            <a:endParaRPr lang="en-US" dirty="0"/>
          </a:p>
        </p:txBody>
      </p:sp>
      <p:pic>
        <p:nvPicPr>
          <p:cNvPr id="5" name="Picture 4" descr="A building with graffiti on the wall&#10;&#10;Description automatically generated">
            <a:extLst>
              <a:ext uri="{FF2B5EF4-FFF2-40B4-BE49-F238E27FC236}">
                <a16:creationId xmlns:a16="http://schemas.microsoft.com/office/drawing/2014/main" id="{1C5BE0D4-121E-99CF-155C-B3AD65557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76350"/>
            <a:ext cx="3253587" cy="240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033" y="742950"/>
            <a:ext cx="5223934" cy="901864"/>
          </a:xfrm>
        </p:spPr>
        <p:txBody>
          <a:bodyPr/>
          <a:lstStyle/>
          <a:p>
            <a:r>
              <a:rPr lang="de-DE" b="1" dirty="0">
                <a:latin typeface="Calibri" panose="020F0502020204030204" pitchFamily="34" charset="0"/>
                <a:cs typeface="Calibri" panose="020F0502020204030204" pitchFamily="34" charset="0"/>
              </a:rPr>
              <a:t>Berlin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804147"/>
            <a:ext cx="6060996" cy="2514600"/>
          </a:xfrm>
          <a:prstGeom prst="rect">
            <a:avLst/>
          </a:prstGeom>
        </p:spPr>
      </p:pic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333750"/>
            <a:ext cx="991814" cy="1257300"/>
          </a:xfrm>
        </p:spPr>
      </p:pic>
    </p:spTree>
    <p:extLst>
      <p:ext uri="{BB962C8B-B14F-4D97-AF65-F5344CB8AC3E}">
        <p14:creationId xmlns:p14="http://schemas.microsoft.com/office/powerpoint/2010/main" val="678258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5024" y="1657350"/>
            <a:ext cx="4789170" cy="2702859"/>
          </a:xfrm>
        </p:spPr>
        <p:txBody>
          <a:bodyPr>
            <a:normAutofit lnSpcReduction="10000"/>
          </a:bodyPr>
          <a:lstStyle/>
          <a:p>
            <a:r>
              <a:rPr lang="en-HK" dirty="0"/>
              <a:t>17 June - 12 July 2024</a:t>
            </a:r>
          </a:p>
          <a:p>
            <a:r>
              <a:rPr lang="en-HK" dirty="0"/>
              <a:t>15 July - 9 August 2024 </a:t>
            </a:r>
          </a:p>
          <a:p>
            <a:r>
              <a:rPr lang="de-DE" dirty="0"/>
              <a:t>3 </a:t>
            </a:r>
            <a:r>
              <a:rPr lang="de-DE" dirty="0" err="1"/>
              <a:t>weeks</a:t>
            </a:r>
            <a:r>
              <a:rPr lang="de-DE" dirty="0"/>
              <a:t>, 45 hours of </a:t>
            </a:r>
            <a:r>
              <a:rPr lang="de-DE" dirty="0" err="1"/>
              <a:t>language</a:t>
            </a:r>
            <a:r>
              <a:rPr lang="de-DE" dirty="0"/>
              <a:t> </a:t>
            </a:r>
            <a:r>
              <a:rPr lang="de-DE" dirty="0" err="1"/>
              <a:t>teaching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>
                <a:solidFill>
                  <a:srgbClr val="0070C0"/>
                </a:solidFill>
              </a:rPr>
              <a:t>3 </a:t>
            </a:r>
            <a:r>
              <a:rPr lang="de-DE" dirty="0" err="1">
                <a:solidFill>
                  <a:srgbClr val="0070C0"/>
                </a:solidFill>
              </a:rPr>
              <a:t>times</a:t>
            </a:r>
            <a:r>
              <a:rPr lang="de-DE" dirty="0">
                <a:solidFill>
                  <a:srgbClr val="0070C0"/>
                </a:solidFill>
              </a:rPr>
              <a:t> a </a:t>
            </a:r>
            <a:r>
              <a:rPr lang="de-DE" dirty="0" err="1">
                <a:solidFill>
                  <a:srgbClr val="0070C0"/>
                </a:solidFill>
              </a:rPr>
              <a:t>week</a:t>
            </a:r>
            <a:endParaRPr lang="de-DE" dirty="0">
              <a:solidFill>
                <a:srgbClr val="0070C0"/>
              </a:solidFill>
            </a:endParaRPr>
          </a:p>
          <a:p>
            <a:r>
              <a:rPr lang="de-DE" dirty="0"/>
              <a:t>Levels: A1-B2</a:t>
            </a:r>
          </a:p>
          <a:p>
            <a:r>
              <a:rPr lang="de-DE" dirty="0"/>
              <a:t>Course fee: </a:t>
            </a:r>
            <a:r>
              <a:rPr lang="en-US" dirty="0"/>
              <a:t>€690</a:t>
            </a:r>
          </a:p>
          <a:p>
            <a:r>
              <a:rPr lang="en-US" sz="1650" dirty="0"/>
              <a:t>Organize your own accommodation </a:t>
            </a:r>
          </a:p>
          <a:p>
            <a:r>
              <a:rPr lang="en-US" dirty="0">
                <a:hlinkClick r:id="rId2"/>
              </a:rPr>
              <a:t>https://hic.hu-berlin.de/en/huwisu/courses/summer</a:t>
            </a:r>
            <a:r>
              <a:rPr lang="en-US" dirty="0"/>
              <a:t> </a:t>
            </a:r>
            <a:r>
              <a:rPr lang="de-DE" sz="1650" dirty="0"/>
              <a:t>	</a:t>
            </a:r>
            <a:endParaRPr lang="en-US" sz="15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Humboldt-</a:t>
            </a:r>
            <a:r>
              <a:rPr lang="en-US" dirty="0" err="1"/>
              <a:t>Uni</a:t>
            </a:r>
            <a:r>
              <a:rPr lang="de-DE" dirty="0"/>
              <a:t>versität </a:t>
            </a:r>
            <a:br>
              <a:rPr lang="de-DE" dirty="0"/>
            </a:br>
            <a:r>
              <a:rPr lang="de-DE" dirty="0"/>
              <a:t>zu Berlin</a:t>
            </a:r>
            <a:endParaRPr lang="en-US" dirty="0"/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B84926C5-D91D-74A8-6459-4043F2B1A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599" y="1160851"/>
            <a:ext cx="2253033" cy="33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5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5F495-497C-A1B6-1D1A-F870CD702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377" y="209550"/>
            <a:ext cx="6965245" cy="901864"/>
          </a:xfrm>
        </p:spPr>
        <p:txBody>
          <a:bodyPr/>
          <a:lstStyle/>
          <a:p>
            <a:r>
              <a:rPr lang="en-US" dirty="0">
                <a:hlinkClick r:id="rId2"/>
              </a:rPr>
              <a:t>Example</a:t>
            </a:r>
            <a:r>
              <a:rPr lang="en-US" dirty="0"/>
              <a:t> </a:t>
            </a:r>
          </a:p>
        </p:txBody>
      </p:sp>
      <p:pic>
        <p:nvPicPr>
          <p:cNvPr id="5" name="Content Placeholder 4" descr="A schedule of a week&#10;&#10;Description automatically generated with medium confidence">
            <a:extLst>
              <a:ext uri="{FF2B5EF4-FFF2-40B4-BE49-F238E27FC236}">
                <a16:creationId xmlns:a16="http://schemas.microsoft.com/office/drawing/2014/main" id="{458ED0A3-6E0E-27F5-49B3-970FE52C0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146568"/>
            <a:ext cx="5942492" cy="3526528"/>
          </a:xfrm>
        </p:spPr>
      </p:pic>
    </p:spTree>
    <p:extLst>
      <p:ext uri="{BB962C8B-B14F-4D97-AF65-F5344CB8AC3E}">
        <p14:creationId xmlns:p14="http://schemas.microsoft.com/office/powerpoint/2010/main" val="4204129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0" y="514350"/>
            <a:ext cx="5223934" cy="52981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Summary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066351"/>
            <a:ext cx="7239000" cy="3219900"/>
          </a:xfrm>
        </p:spPr>
        <p:txBody>
          <a:bodyPr>
            <a:norm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04C5E-47A2-E1E2-53E4-CFE58CAF1E98}"/>
              </a:ext>
            </a:extLst>
          </p:cNvPr>
          <p:cNvSpPr txBox="1"/>
          <p:nvPr/>
        </p:nvSpPr>
        <p:spPr>
          <a:xfrm>
            <a:off x="3669779" y="4259818"/>
            <a:ext cx="188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hlinkClick r:id="rId3"/>
              </a:rPr>
              <a:t>Course info DAAD</a:t>
            </a:r>
            <a:endParaRPr lang="de-DE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B029297-F664-DF14-275B-592930A9F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642526"/>
              </p:ext>
            </p:extLst>
          </p:nvPr>
        </p:nvGraphicFramePr>
        <p:xfrm>
          <a:off x="1192306" y="1109382"/>
          <a:ext cx="6858001" cy="3038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51">
                  <a:extLst>
                    <a:ext uri="{9D8B030D-6E8A-4147-A177-3AD203B41FA5}">
                      <a16:colId xmlns:a16="http://schemas.microsoft.com/office/drawing/2014/main" val="1604004303"/>
                    </a:ext>
                  </a:extLst>
                </a:gridCol>
                <a:gridCol w="990325">
                  <a:extLst>
                    <a:ext uri="{9D8B030D-6E8A-4147-A177-3AD203B41FA5}">
                      <a16:colId xmlns:a16="http://schemas.microsoft.com/office/drawing/2014/main" val="284339710"/>
                    </a:ext>
                  </a:extLst>
                </a:gridCol>
                <a:gridCol w="990325">
                  <a:extLst>
                    <a:ext uri="{9D8B030D-6E8A-4147-A177-3AD203B41FA5}">
                      <a16:colId xmlns:a16="http://schemas.microsoft.com/office/drawing/2014/main" val="54756732"/>
                    </a:ext>
                  </a:extLst>
                </a:gridCol>
                <a:gridCol w="990325">
                  <a:extLst>
                    <a:ext uri="{9D8B030D-6E8A-4147-A177-3AD203B41FA5}">
                      <a16:colId xmlns:a16="http://schemas.microsoft.com/office/drawing/2014/main" val="1946716168"/>
                    </a:ext>
                  </a:extLst>
                </a:gridCol>
                <a:gridCol w="990325">
                  <a:extLst>
                    <a:ext uri="{9D8B030D-6E8A-4147-A177-3AD203B41FA5}">
                      <a16:colId xmlns:a16="http://schemas.microsoft.com/office/drawing/2014/main" val="235284463"/>
                    </a:ext>
                  </a:extLst>
                </a:gridCol>
                <a:gridCol w="990325">
                  <a:extLst>
                    <a:ext uri="{9D8B030D-6E8A-4147-A177-3AD203B41FA5}">
                      <a16:colId xmlns:a16="http://schemas.microsoft.com/office/drawing/2014/main" val="1801422290"/>
                    </a:ext>
                  </a:extLst>
                </a:gridCol>
                <a:gridCol w="990325">
                  <a:extLst>
                    <a:ext uri="{9D8B030D-6E8A-4147-A177-3AD203B41FA5}">
                      <a16:colId xmlns:a16="http://schemas.microsoft.com/office/drawing/2014/main" val="3034934492"/>
                    </a:ext>
                  </a:extLst>
                </a:gridCol>
              </a:tblGrid>
              <a:tr h="557455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München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Freiburg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Trier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Heidelberg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Leipzig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Berlin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228973"/>
                  </a:ext>
                </a:extLst>
              </a:tr>
              <a:tr h="714075"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July</a:t>
                      </a:r>
                      <a:r>
                        <a:rPr lang="de-DE" dirty="0"/>
                        <a:t>/</a:t>
                      </a:r>
                    </a:p>
                    <a:p>
                      <a:pPr algn="ctr"/>
                      <a:r>
                        <a:rPr lang="de-DE" dirty="0"/>
                        <a:t>August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August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August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August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August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June, </a:t>
                      </a:r>
                    </a:p>
                    <a:p>
                      <a:pPr algn="ctr"/>
                      <a:r>
                        <a:rPr lang="de-DE" dirty="0" err="1"/>
                        <a:t>July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June, </a:t>
                      </a:r>
                    </a:p>
                    <a:p>
                      <a:pPr algn="ctr"/>
                      <a:r>
                        <a:rPr lang="de-DE" dirty="0" err="1"/>
                        <a:t>July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55776"/>
                  </a:ext>
                </a:extLst>
              </a:tr>
              <a:tr h="526541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 </a:t>
                      </a:r>
                      <a:r>
                        <a:rPr lang="de-DE" dirty="0" err="1"/>
                        <a:t>weeks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 </a:t>
                      </a:r>
                      <a:r>
                        <a:rPr lang="de-DE" dirty="0" err="1"/>
                        <a:t>weeks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 </a:t>
                      </a:r>
                      <a:r>
                        <a:rPr lang="de-DE" dirty="0" err="1"/>
                        <a:t>weeks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 </a:t>
                      </a:r>
                      <a:r>
                        <a:rPr lang="de-DE" dirty="0" err="1"/>
                        <a:t>weeks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 </a:t>
                      </a:r>
                      <a:r>
                        <a:rPr lang="de-DE" dirty="0" err="1"/>
                        <a:t>weeks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4 </a:t>
                      </a:r>
                      <a:r>
                        <a:rPr lang="de-DE" dirty="0" err="1"/>
                        <a:t>weeks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3 </a:t>
                      </a:r>
                      <a:r>
                        <a:rPr lang="de-DE" dirty="0" err="1"/>
                        <a:t>weeks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979660"/>
                  </a:ext>
                </a:extLst>
              </a:tr>
              <a:tr h="52654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€1285 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€650 </a:t>
                      </a: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€1350 </a:t>
                      </a: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€1150</a:t>
                      </a: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€1250</a:t>
                      </a: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€1025</a:t>
                      </a: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€690 </a:t>
                      </a: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102584"/>
                  </a:ext>
                </a:extLst>
              </a:tr>
              <a:tr h="714075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incl. </a:t>
                      </a:r>
                      <a:r>
                        <a:rPr lang="de-DE" dirty="0" err="1"/>
                        <a:t>accom</a:t>
                      </a:r>
                      <a:r>
                        <a:rPr lang="de-DE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rgbClr val="0070C0"/>
                          </a:solidFill>
                        </a:rPr>
                        <a:t>no</a:t>
                      </a:r>
                      <a:endParaRPr lang="de-DE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de-DE" dirty="0" err="1">
                          <a:solidFill>
                            <a:srgbClr val="0070C0"/>
                          </a:solidFill>
                        </a:rPr>
                        <a:t>accom</a:t>
                      </a:r>
                      <a:r>
                        <a:rPr lang="de-DE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incl. </a:t>
                      </a:r>
                      <a:r>
                        <a:rPr lang="de-DE" dirty="0" err="1"/>
                        <a:t>accom</a:t>
                      </a:r>
                      <a:r>
                        <a:rPr lang="de-DE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incl. </a:t>
                      </a:r>
                      <a:r>
                        <a:rPr lang="de-DE" dirty="0" err="1"/>
                        <a:t>accom</a:t>
                      </a:r>
                      <a:r>
                        <a:rPr lang="de-DE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incl. </a:t>
                      </a:r>
                      <a:r>
                        <a:rPr lang="de-DE" dirty="0" err="1"/>
                        <a:t>accom</a:t>
                      </a:r>
                      <a:r>
                        <a:rPr lang="de-DE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incl. </a:t>
                      </a:r>
                    </a:p>
                    <a:p>
                      <a:pPr algn="ctr"/>
                      <a:r>
                        <a:rPr lang="de-DE" dirty="0" err="1"/>
                        <a:t>accom</a:t>
                      </a:r>
                      <a:r>
                        <a:rPr lang="de-DE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>
                          <a:solidFill>
                            <a:srgbClr val="0070C0"/>
                          </a:solidFill>
                        </a:rPr>
                        <a:t>no</a:t>
                      </a:r>
                      <a:endParaRPr lang="de-DE" dirty="0">
                        <a:solidFill>
                          <a:srgbClr val="0070C0"/>
                        </a:solidFill>
                      </a:endParaRPr>
                    </a:p>
                    <a:p>
                      <a:pPr algn="ctr"/>
                      <a:r>
                        <a:rPr lang="de-DE" dirty="0" err="1">
                          <a:solidFill>
                            <a:srgbClr val="0070C0"/>
                          </a:solidFill>
                        </a:rPr>
                        <a:t>accom</a:t>
                      </a:r>
                      <a:r>
                        <a:rPr lang="de-DE" dirty="0"/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327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5624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377" y="285750"/>
            <a:ext cx="6965245" cy="901864"/>
          </a:xfrm>
        </p:spPr>
        <p:txBody>
          <a:bodyPr anchor="ctr">
            <a:normAutofit/>
          </a:bodyPr>
          <a:lstStyle/>
          <a:p>
            <a:r>
              <a:rPr lang="en-US" dirty="0"/>
              <a:t>Enrolment</a:t>
            </a:r>
          </a:p>
        </p:txBody>
      </p:sp>
      <p:pic>
        <p:nvPicPr>
          <p:cNvPr id="5" name="Picture 4" descr="A boat on water with buildings in the background&#10;&#10;Description automatically generated">
            <a:extLst>
              <a:ext uri="{FF2B5EF4-FFF2-40B4-BE49-F238E27FC236}">
                <a16:creationId xmlns:a16="http://schemas.microsoft.com/office/drawing/2014/main" id="{1D740E4E-5858-49D1-2D5E-23DA300E5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20" y="1220724"/>
            <a:ext cx="2121109" cy="270205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276600" y="1216146"/>
            <a:ext cx="5105400" cy="3413004"/>
          </a:xfrm>
        </p:spPr>
        <p:txBody>
          <a:bodyPr anchor="t">
            <a:noAutofit/>
          </a:bodyPr>
          <a:lstStyle/>
          <a:p>
            <a:r>
              <a:rPr lang="en-US" sz="2000" dirty="0"/>
              <a:t>Read the </a:t>
            </a:r>
            <a:r>
              <a:rPr lang="en-US" sz="2000" dirty="0">
                <a:hlinkClick r:id="rId3"/>
              </a:rPr>
              <a:t>Overseas Summer program notes</a:t>
            </a:r>
            <a:endParaRPr lang="en-US" sz="2000" dirty="0"/>
          </a:p>
          <a:p>
            <a:r>
              <a:rPr lang="en-US" sz="2000" dirty="0"/>
              <a:t>Find your favorite summer course on the </a:t>
            </a:r>
            <a:r>
              <a:rPr lang="en-US" sz="2000" dirty="0">
                <a:hlinkClick r:id="rId4"/>
              </a:rPr>
              <a:t>DAAD Website </a:t>
            </a:r>
            <a:endParaRPr lang="en-US" sz="2000" dirty="0"/>
          </a:p>
          <a:p>
            <a:r>
              <a:rPr lang="en-US" sz="2000" dirty="0"/>
              <a:t>Register for your course online</a:t>
            </a:r>
          </a:p>
          <a:p>
            <a:r>
              <a:rPr lang="en-US" sz="2000" dirty="0"/>
              <a:t>Buy your air ticket and apply for visa if needed </a:t>
            </a:r>
            <a:r>
              <a:rPr lang="en-US" sz="2000" dirty="0">
                <a:solidFill>
                  <a:srgbClr val="0070C0"/>
                </a:solidFill>
              </a:rPr>
              <a:t>in Hong Kong</a:t>
            </a:r>
            <a:r>
              <a:rPr lang="en-US" sz="2000" dirty="0"/>
              <a:t>! </a:t>
            </a:r>
          </a:p>
          <a:p>
            <a:r>
              <a:rPr lang="en-US" sz="2000" dirty="0"/>
              <a:t>Fill in the </a:t>
            </a:r>
            <a:r>
              <a:rPr lang="en-US" sz="2000" dirty="0">
                <a:hlinkClick r:id="rId5"/>
              </a:rPr>
              <a:t>Financial Support Form </a:t>
            </a:r>
            <a:r>
              <a:rPr lang="en-US" sz="2000" dirty="0"/>
              <a:t>online</a:t>
            </a:r>
          </a:p>
          <a:p>
            <a:pPr marL="0" indent="0">
              <a:buNone/>
            </a:pPr>
            <a:r>
              <a:rPr lang="en-US" sz="2000" dirty="0"/>
              <a:t>   </a:t>
            </a:r>
          </a:p>
          <a:p>
            <a:r>
              <a:rPr lang="en-US" sz="2000" dirty="0"/>
              <a:t>Submit your certificate for credit transfer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</p:spPr>
        <p:txBody>
          <a:bodyPr anchor="ctr">
            <a:normAutofit/>
          </a:bodyPr>
          <a:lstStyle/>
          <a:p>
            <a:r>
              <a:rPr lang="en-US" dirty="0"/>
              <a:t>Funding</a:t>
            </a:r>
          </a:p>
        </p:txBody>
      </p:sp>
      <p:pic>
        <p:nvPicPr>
          <p:cNvPr id="7" name="Picture 6" descr="A fanned out euro notes&#10;&#10;Description automatically generated">
            <a:extLst>
              <a:ext uri="{FF2B5EF4-FFF2-40B4-BE49-F238E27FC236}">
                <a16:creationId xmlns:a16="http://schemas.microsoft.com/office/drawing/2014/main" id="{F200B8B5-BA5B-1F53-48A0-341879C4C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36" y="1732087"/>
            <a:ext cx="2604335" cy="2161597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733800" y="1515051"/>
            <a:ext cx="4130040" cy="2778343"/>
          </a:xfrm>
        </p:spPr>
        <p:txBody>
          <a:bodyPr anchor="t"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For college sponsorships, please contact your college. </a:t>
            </a:r>
            <a:br>
              <a:rPr lang="en-US" sz="2400" dirty="0"/>
            </a:br>
            <a:endParaRPr lang="en-US" sz="2400" dirty="0"/>
          </a:p>
          <a:p>
            <a:pPr>
              <a:lnSpc>
                <a:spcPct val="90000"/>
              </a:lnSpc>
            </a:pPr>
            <a:r>
              <a:rPr lang="en-US" altLang="zh-HK" sz="2400" dirty="0"/>
              <a:t>The Department of Linguistics and Modern Languages will offer 5 awards of HK$5,000 </a:t>
            </a:r>
            <a:br>
              <a:rPr lang="en-US" altLang="zh-HK" sz="2400" dirty="0"/>
            </a:br>
            <a:r>
              <a:rPr lang="en-US" altLang="zh-HK" sz="2400" dirty="0"/>
              <a:t>(</a:t>
            </a:r>
            <a:r>
              <a:rPr lang="en-US" altLang="zh-HK" sz="2400" dirty="0">
                <a:solidFill>
                  <a:srgbClr val="FF0000"/>
                </a:solidFill>
              </a:rPr>
              <a:t>only non-final year Linguistics Major students</a:t>
            </a:r>
            <a:r>
              <a:rPr lang="en-US" altLang="zh-HK" sz="2400" dirty="0"/>
              <a:t>).</a:t>
            </a:r>
          </a:p>
          <a:p>
            <a:pPr>
              <a:lnSpc>
                <a:spcPct val="170000"/>
              </a:lnSpc>
            </a:pPr>
            <a:r>
              <a:rPr lang="en-US" altLang="zh-HK" sz="2400" dirty="0"/>
              <a:t>Summer Subsistence and Travel Grant / Loan Scheme </a:t>
            </a:r>
            <a:r>
              <a:rPr lang="en-US" altLang="zh-HK" sz="2400" dirty="0">
                <a:hlinkClick r:id="rId3"/>
              </a:rPr>
              <a:t>(OAFA)</a:t>
            </a:r>
            <a:r>
              <a:rPr lang="en-US" sz="2400" dirty="0">
                <a:hlinkClick r:id="rId3"/>
              </a:rPr>
              <a:t>, </a:t>
            </a:r>
            <a:br>
              <a:rPr lang="en-US" sz="2400" dirty="0"/>
            </a:br>
            <a:r>
              <a:rPr lang="en-US" sz="2400" dirty="0"/>
              <a:t>Enquiry </a:t>
            </a:r>
            <a:r>
              <a:rPr lang="en-US" altLang="zh-HK" sz="2400" dirty="0"/>
              <a:t>3943 1898 and 3943 7205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Universität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Wien (Vienna) </a:t>
            </a:r>
          </a:p>
        </p:txBody>
      </p:sp>
      <p:pic>
        <p:nvPicPr>
          <p:cNvPr id="4" name="Content Placeholder 3" descr="wien_stephansdom_karlskirche.jpg"/>
          <p:cNvPicPr>
            <a:picLocks noGrp="1" noChangeAspect="1"/>
          </p:cNvPicPr>
          <p:nvPr>
            <p:ph idx="1"/>
          </p:nvPr>
        </p:nvPicPr>
        <p:blipFill>
          <a:blip r:embed="rId2"/>
          <a:srcRect t="6798" b="6798"/>
          <a:stretch>
            <a:fillRect/>
          </a:stretch>
        </p:blipFill>
        <p:spPr/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037" y="3585608"/>
            <a:ext cx="1772963" cy="15420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</p:spPr>
        <p:txBody>
          <a:bodyPr anchor="ctr">
            <a:normAutofit/>
          </a:bodyPr>
          <a:lstStyle/>
          <a:p>
            <a:r>
              <a:rPr lang="en-US" dirty="0"/>
              <a:t>Note on Credit transfer: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90600" y="1515051"/>
            <a:ext cx="3508248" cy="3015262"/>
          </a:xfrm>
        </p:spPr>
        <p:txBody>
          <a:bodyPr anchor="t">
            <a:normAutofit/>
          </a:bodyPr>
          <a:lstStyle/>
          <a:p>
            <a:r>
              <a:rPr lang="en-US" sz="2000" dirty="0"/>
              <a:t>Revise your German before leaving </a:t>
            </a:r>
          </a:p>
          <a:p>
            <a:r>
              <a:rPr lang="en-US" sz="2000" dirty="0"/>
              <a:t>Take the right level!</a:t>
            </a:r>
          </a:p>
          <a:p>
            <a:r>
              <a:rPr lang="en-US" sz="2000" dirty="0"/>
              <a:t>There is no 100% guarantee for credit transfer </a:t>
            </a:r>
          </a:p>
          <a:p>
            <a:r>
              <a:rPr lang="en-US" sz="2000" dirty="0"/>
              <a:t>Have fun, with or without credit transfer! </a:t>
            </a:r>
            <a:endParaRPr lang="en-US" dirty="0"/>
          </a:p>
        </p:txBody>
      </p:sp>
      <p:pic>
        <p:nvPicPr>
          <p:cNvPr id="5" name="Picture 4" descr="A boat on water with a glass building behind it&#10;&#10;Description automatically generated">
            <a:extLst>
              <a:ext uri="{FF2B5EF4-FFF2-40B4-BE49-F238E27FC236}">
                <a16:creationId xmlns:a16="http://schemas.microsoft.com/office/drawing/2014/main" id="{4A464FFE-56FB-4A2E-1756-22E228544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r="11233" b="-4"/>
          <a:stretch/>
        </p:blipFill>
        <p:spPr>
          <a:xfrm>
            <a:off x="4663440" y="1589485"/>
            <a:ext cx="3200400" cy="2703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2886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</p:spPr>
        <p:txBody>
          <a:bodyPr anchor="ctr">
            <a:normAutofit/>
          </a:bodyPr>
          <a:lstStyle/>
          <a:p>
            <a:r>
              <a:rPr lang="en-US" dirty="0"/>
              <a:t>Final Year Students 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B6E2D6C-9E76-2145-FF13-2A0A20E30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/>
          <a:stretch/>
        </p:blipFill>
        <p:spPr>
          <a:xfrm>
            <a:off x="1298448" y="1591055"/>
            <a:ext cx="3200400" cy="270205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63440" y="1589485"/>
            <a:ext cx="3200400" cy="2703909"/>
          </a:xfrm>
        </p:spPr>
        <p:txBody>
          <a:bodyPr anchor="t">
            <a:normAutofit/>
          </a:bodyPr>
          <a:lstStyle/>
          <a:p>
            <a:r>
              <a:rPr lang="en-US" dirty="0"/>
              <a:t>For any loan/scholarship, you must still be enrolled at CUHK during the time of your summer course. </a:t>
            </a:r>
          </a:p>
          <a:p>
            <a:endParaRPr lang="en-US" dirty="0"/>
          </a:p>
          <a:p>
            <a:r>
              <a:rPr lang="en-US" dirty="0"/>
              <a:t>You will be eligible for financial aid for courses up to </a:t>
            </a:r>
            <a:r>
              <a:rPr lang="en-US" b="1" dirty="0">
                <a:solidFill>
                  <a:srgbClr val="0070C0"/>
                </a:solidFill>
              </a:rPr>
              <a:t>end July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225" y="399174"/>
            <a:ext cx="6965245" cy="901864"/>
          </a:xfrm>
        </p:spPr>
        <p:txBody>
          <a:bodyPr anchor="ctr">
            <a:normAutofit/>
          </a:bodyPr>
          <a:lstStyle/>
          <a:p>
            <a:r>
              <a:rPr lang="en-US" dirty="0"/>
              <a:t>NOTES ON DAAD Scholarship 2025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46038" y="1352837"/>
            <a:ext cx="3736848" cy="2940557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Scholarship from the German Academic Exchange Service (DAAD) for Summer </a:t>
            </a:r>
            <a:r>
              <a:rPr lang="en-US" sz="2000" dirty="0">
                <a:solidFill>
                  <a:srgbClr val="0070C0"/>
                </a:solidFill>
              </a:rPr>
              <a:t>2025</a:t>
            </a:r>
            <a:r>
              <a:rPr lang="en-US" sz="2000" dirty="0"/>
              <a:t> of approx. EUR1800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Pass the “Goethe </a:t>
            </a:r>
            <a:r>
              <a:rPr lang="en-US" sz="2000" dirty="0" err="1"/>
              <a:t>Zertifikat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A2” test (after German V)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Contact us in October 2024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Application deadline </a:t>
            </a:r>
            <a:br>
              <a:rPr lang="en-US" sz="2000" dirty="0"/>
            </a:br>
            <a:r>
              <a:rPr lang="en-US" sz="2000" dirty="0">
                <a:solidFill>
                  <a:srgbClr val="0070C0"/>
                </a:solidFill>
              </a:rPr>
              <a:t>Nov 30 2024</a:t>
            </a:r>
          </a:p>
        </p:txBody>
      </p:sp>
      <p:pic>
        <p:nvPicPr>
          <p:cNvPr id="11" name="Picture 10" descr="A building on a hill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D1AEFF91-5058-2800-E533-1C6A07443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0150"/>
            <a:ext cx="3512464" cy="337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90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DANKE!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71650"/>
            <a:ext cx="3771900" cy="211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9550"/>
            <a:ext cx="6965245" cy="901864"/>
          </a:xfrm>
        </p:spPr>
        <p:txBody>
          <a:bodyPr/>
          <a:lstStyle/>
          <a:p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Universität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Wien (Vienna)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111414"/>
            <a:ext cx="4267200" cy="3257550"/>
          </a:xfrm>
        </p:spPr>
        <p:txBody>
          <a:bodyPr>
            <a:noAutofit/>
          </a:bodyPr>
          <a:lstStyle/>
          <a:p>
            <a:r>
              <a:rPr lang="en-US" altLang="zh-HK" dirty="0">
                <a:latin typeface="Calibri" panose="020F0502020204030204" pitchFamily="34" charset="0"/>
                <a:cs typeface="Calibri" panose="020F0502020204030204" pitchFamily="34" charset="0"/>
              </a:rPr>
              <a:t>(I) </a:t>
            </a:r>
            <a:r>
              <a:rPr lang="en-HK" dirty="0"/>
              <a:t>08.07.2024 - 02.08.2024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(II) </a:t>
            </a:r>
            <a:r>
              <a:rPr lang="en-HK" dirty="0"/>
              <a:t>05.08.2024 - 30.08.2024</a:t>
            </a:r>
            <a:endParaRPr lang="en-US" altLang="zh-H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 credits</a:t>
            </a: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All levels</a:t>
            </a: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Course fee: € </a:t>
            </a:r>
            <a:r>
              <a:rPr lang="en-HK" dirty="0"/>
              <a:t>600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Rooms: € 685 (single room)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(already on waiting list for July session!) </a:t>
            </a: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Course link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Vienna: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The most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liveable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 city </a:t>
            </a:r>
            <a:endParaRPr lang="en-US" sz="112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staircase with a statue in the middle&#10;&#10;Description automatically generated">
            <a:extLst>
              <a:ext uri="{FF2B5EF4-FFF2-40B4-BE49-F238E27FC236}">
                <a16:creationId xmlns:a16="http://schemas.microsoft.com/office/drawing/2014/main" id="{4D110147-289D-6C06-2225-1B92CCAE7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33" y="910269"/>
            <a:ext cx="2255612" cy="365984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München (Munich) </a:t>
            </a:r>
          </a:p>
        </p:txBody>
      </p:sp>
      <p:pic>
        <p:nvPicPr>
          <p:cNvPr id="12" name="Content Placeholder 11" descr="A picture containing building, sky, outdoor, city&#10;&#10;Description automatically generated">
            <a:extLst>
              <a:ext uri="{FF2B5EF4-FFF2-40B4-BE49-F238E27FC236}">
                <a16:creationId xmlns:a16="http://schemas.microsoft.com/office/drawing/2014/main" id="{DE14CBA3-030E-6A13-115A-E68C97591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40" y="1680721"/>
            <a:ext cx="5014119" cy="2820442"/>
          </a:xfrm>
        </p:spPr>
      </p:pic>
      <p:pic>
        <p:nvPicPr>
          <p:cNvPr id="4" name="Picture 3" descr="A map of germany with a location&#10;&#10;Description automatically generated">
            <a:extLst>
              <a:ext uri="{FF2B5EF4-FFF2-40B4-BE49-F238E27FC236}">
                <a16:creationId xmlns:a16="http://schemas.microsoft.com/office/drawing/2014/main" id="{B3877883-C1C7-5424-0F8C-2933F2E22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886721"/>
            <a:ext cx="1507069" cy="17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47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28066"/>
            <a:ext cx="6172200" cy="67208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Universität München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3733"/>
            <a:ext cx="5953125" cy="3295650"/>
          </a:xfrm>
        </p:spPr>
        <p:txBody>
          <a:bodyPr>
            <a:normAutofit/>
          </a:bodyPr>
          <a:lstStyle/>
          <a:p>
            <a:r>
              <a:rPr lang="en-HK" dirty="0"/>
              <a:t>5 - 29 August, 2024</a:t>
            </a:r>
          </a:p>
          <a:p>
            <a:r>
              <a:rPr lang="en-HK" dirty="0"/>
              <a:t>All levels</a:t>
            </a:r>
          </a:p>
          <a:p>
            <a:r>
              <a:rPr lang="en-HK" dirty="0">
                <a:latin typeface="Calibri" panose="020F0502020204030204" pitchFamily="34" charset="0"/>
                <a:cs typeface="Calibri" panose="020F0502020204030204" pitchFamily="34" charset="0"/>
              </a:rPr>
              <a:t>3 credits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Course fee: </a:t>
            </a:r>
            <a:r>
              <a:rPr lang="en-HK" b="1" dirty="0"/>
              <a:t>€</a:t>
            </a:r>
            <a:r>
              <a:rPr lang="en-HK" dirty="0"/>
              <a:t>500 + </a:t>
            </a:r>
            <a:r>
              <a:rPr lang="en-HK" b="1" dirty="0"/>
              <a:t>€ </a:t>
            </a:r>
            <a:r>
              <a:rPr lang="en-HK" dirty="0"/>
              <a:t>150 Registration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Accommodation: Book your own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(rooms fully booked as of 25.1.24!) </a:t>
            </a:r>
          </a:p>
          <a:p>
            <a:r>
              <a:rPr lang="en-US" altLang="zh-HK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https://www.ssk-misu.de/en/</a:t>
            </a:r>
            <a:endParaRPr lang="en-US" altLang="zh-H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toy frog with a football ball&#10;&#10;Description automatically generated">
            <a:extLst>
              <a:ext uri="{FF2B5EF4-FFF2-40B4-BE49-F238E27FC236}">
                <a16:creationId xmlns:a16="http://schemas.microsoft.com/office/drawing/2014/main" id="{B38C58EF-00A0-3A82-C0B2-ED4AF63A2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56" y="2024160"/>
            <a:ext cx="2389044" cy="171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96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E3D5-0855-D251-CF2F-6FBEA7C3C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</p:spPr>
        <p:txBody>
          <a:bodyPr anchor="ctr">
            <a:normAutofit/>
          </a:bodyPr>
          <a:lstStyle/>
          <a:p>
            <a:r>
              <a:rPr lang="de-DE" dirty="0"/>
              <a:t>Freiburg</a:t>
            </a:r>
          </a:p>
        </p:txBody>
      </p:sp>
      <p:pic>
        <p:nvPicPr>
          <p:cNvPr id="5" name="Content Placeholder 4" descr="A city with a tall tower&#10;&#10;Description automatically generated">
            <a:extLst>
              <a:ext uri="{FF2B5EF4-FFF2-40B4-BE49-F238E27FC236}">
                <a16:creationId xmlns:a16="http://schemas.microsoft.com/office/drawing/2014/main" id="{859B5702-B77C-9DA7-9DCE-299A9C527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b="7282"/>
          <a:stretch/>
        </p:blipFill>
        <p:spPr>
          <a:xfrm>
            <a:off x="1463041" y="1589443"/>
            <a:ext cx="6196405" cy="2702859"/>
          </a:xfrm>
          <a:noFill/>
        </p:spPr>
      </p:pic>
      <p:pic>
        <p:nvPicPr>
          <p:cNvPr id="8" name="Picture 7" descr="A map of germany with white lines&#10;&#10;Description automatically generated">
            <a:extLst>
              <a:ext uri="{FF2B5EF4-FFF2-40B4-BE49-F238E27FC236}">
                <a16:creationId xmlns:a16="http://schemas.microsoft.com/office/drawing/2014/main" id="{89B0223A-F8E0-2D09-1CCE-86D837A80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201" y="2923158"/>
            <a:ext cx="1480068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572B-2D06-2038-CD6A-AD7466648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Freiburg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07848-71F2-19C1-7F9B-3D02A79E8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467" y="1452314"/>
            <a:ext cx="2956559" cy="3192107"/>
          </a:xfrm>
        </p:spPr>
        <p:txBody>
          <a:bodyPr>
            <a:normAutofit/>
          </a:bodyPr>
          <a:lstStyle/>
          <a:p>
            <a:r>
              <a:rPr lang="en-H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2 - 29 August 2024</a:t>
            </a:r>
          </a:p>
          <a:p>
            <a:r>
              <a:rPr lang="en-HK" dirty="0">
                <a:solidFill>
                  <a:srgbClr val="000000"/>
                </a:solidFill>
                <a:latin typeface="Arial" panose="020B0604020202020204" pitchFamily="34" charset="0"/>
              </a:rPr>
              <a:t>all levels</a:t>
            </a:r>
          </a:p>
          <a:p>
            <a:r>
              <a:rPr lang="en-H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 credits </a:t>
            </a:r>
          </a:p>
          <a:p>
            <a:r>
              <a:rPr lang="en-HK" dirty="0">
                <a:solidFill>
                  <a:srgbClr val="000000"/>
                </a:solidFill>
                <a:latin typeface="Arial" panose="020B0604020202020204" pitchFamily="34" charset="0"/>
              </a:rPr>
              <a:t>Course fee: </a:t>
            </a:r>
            <a:r>
              <a:rPr lang="en-HK" b="1" dirty="0"/>
              <a:t>€</a:t>
            </a:r>
            <a:r>
              <a:rPr lang="en-HK" dirty="0">
                <a:solidFill>
                  <a:srgbClr val="000000"/>
                </a:solidFill>
                <a:latin typeface="Arial" panose="020B0604020202020204" pitchFamily="34" charset="0"/>
              </a:rPr>
              <a:t>880</a:t>
            </a:r>
          </a:p>
          <a:p>
            <a:r>
              <a:rPr lang="en-H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Accommodation: </a:t>
            </a:r>
            <a:r>
              <a:rPr lang="en-HK" b="1" dirty="0"/>
              <a:t>€</a:t>
            </a:r>
            <a:r>
              <a:rPr lang="en-H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470</a:t>
            </a:r>
          </a:p>
          <a:p>
            <a:endParaRPr lang="de-DE" dirty="0">
              <a:hlinkClick r:id="rId2"/>
            </a:endParaRPr>
          </a:p>
          <a:p>
            <a:r>
              <a:rPr lang="de-DE" sz="1400" dirty="0">
                <a:hlinkClick r:id="rId2"/>
              </a:rPr>
              <a:t>https://www.sli.uni-freiburg.de/german/intensive/summer-winter/august-en24</a:t>
            </a:r>
            <a:r>
              <a:rPr lang="de-DE" sz="1400" dirty="0"/>
              <a:t> </a:t>
            </a:r>
          </a:p>
        </p:txBody>
      </p:sp>
      <p:pic>
        <p:nvPicPr>
          <p:cNvPr id="5" name="Picture 4" descr="A street with buildings and a clock tower&#10;&#10;Description automatically generated">
            <a:extLst>
              <a:ext uri="{FF2B5EF4-FFF2-40B4-BE49-F238E27FC236}">
                <a16:creationId xmlns:a16="http://schemas.microsoft.com/office/drawing/2014/main" id="{44029D86-BB83-A8A6-853B-BF4FAB662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69" y="1515051"/>
            <a:ext cx="3733800" cy="28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85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E991-319F-F027-A843-21D9D28A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663164"/>
          </a:xfrm>
        </p:spPr>
        <p:txBody>
          <a:bodyPr/>
          <a:lstStyle/>
          <a:p>
            <a:r>
              <a:rPr lang="de-DE" dirty="0"/>
              <a:t>Trier</a:t>
            </a:r>
          </a:p>
        </p:txBody>
      </p:sp>
      <p:pic>
        <p:nvPicPr>
          <p:cNvPr id="5" name="Content Placeholder 4" descr="A large building with a lawn with Trier in the background&#10;&#10;Description automatically generated">
            <a:extLst>
              <a:ext uri="{FF2B5EF4-FFF2-40B4-BE49-F238E27FC236}">
                <a16:creationId xmlns:a16="http://schemas.microsoft.com/office/drawing/2014/main" id="{33AD47C6-8764-50C9-33D9-A6EA8EAF6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32" y="1197296"/>
            <a:ext cx="5104735" cy="3146159"/>
          </a:xfrm>
        </p:spPr>
      </p:pic>
      <p:pic>
        <p:nvPicPr>
          <p:cNvPr id="7" name="Picture 6" descr="A map of germany with a location&#10;&#10;Description automatically generated">
            <a:extLst>
              <a:ext uri="{FF2B5EF4-FFF2-40B4-BE49-F238E27FC236}">
                <a16:creationId xmlns:a16="http://schemas.microsoft.com/office/drawing/2014/main" id="{6C71A328-C7B0-B0DA-759B-388E977FE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70" y="3192925"/>
            <a:ext cx="1174750" cy="134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89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572B-2D06-2038-CD6A-AD7466648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24" y="613187"/>
            <a:ext cx="6965245" cy="901864"/>
          </a:xfrm>
        </p:spPr>
        <p:txBody>
          <a:bodyPr anchor="ctr">
            <a:normAutofit/>
          </a:bodyPr>
          <a:lstStyle/>
          <a:p>
            <a:r>
              <a:rPr lang="de-DE" dirty="0"/>
              <a:t>Trier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07848-71F2-19C1-7F9B-3D02A79E85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8448" y="1591055"/>
            <a:ext cx="3200400" cy="2702052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HK" b="0" i="0" dirty="0">
                <a:effectLst/>
              </a:rPr>
              <a:t>5. -31.August 2024</a:t>
            </a:r>
          </a:p>
          <a:p>
            <a:pPr>
              <a:lnSpc>
                <a:spcPct val="90000"/>
              </a:lnSpc>
            </a:pPr>
            <a:r>
              <a:rPr lang="en-HK" dirty="0"/>
              <a:t>all levels</a:t>
            </a:r>
          </a:p>
          <a:p>
            <a:pPr>
              <a:lnSpc>
                <a:spcPct val="90000"/>
              </a:lnSpc>
            </a:pPr>
            <a:r>
              <a:rPr lang="en-HK" b="0" i="0" dirty="0">
                <a:effectLst/>
              </a:rPr>
              <a:t>3 credits </a:t>
            </a:r>
          </a:p>
          <a:p>
            <a:pPr>
              <a:lnSpc>
                <a:spcPct val="90000"/>
              </a:lnSpc>
            </a:pPr>
            <a:r>
              <a:rPr lang="en-HK" dirty="0"/>
              <a:t>Course fee: </a:t>
            </a:r>
            <a:r>
              <a:rPr lang="en-HK" b="1" dirty="0"/>
              <a:t>€</a:t>
            </a:r>
            <a:r>
              <a:rPr lang="en-HK" dirty="0"/>
              <a:t>750</a:t>
            </a:r>
          </a:p>
          <a:p>
            <a:pPr>
              <a:lnSpc>
                <a:spcPct val="90000"/>
              </a:lnSpc>
            </a:pPr>
            <a:r>
              <a:rPr lang="en-HK" b="0" i="0" dirty="0">
                <a:effectLst/>
              </a:rPr>
              <a:t>Accommodation: ~</a:t>
            </a:r>
            <a:r>
              <a:rPr lang="en-HK" b="1" dirty="0"/>
              <a:t>€</a:t>
            </a:r>
            <a:r>
              <a:rPr lang="en-HK" b="0" i="0" dirty="0">
                <a:effectLst/>
              </a:rPr>
              <a:t>400</a:t>
            </a:r>
          </a:p>
          <a:p>
            <a:pPr>
              <a:lnSpc>
                <a:spcPct val="90000"/>
              </a:lnSpc>
            </a:pPr>
            <a:r>
              <a:rPr lang="de-DE" dirty="0">
                <a:hlinkClick r:id="rId2"/>
              </a:rPr>
              <a:t>https://www.uni-trier.de/en/international/coming-to-trier/international-summer-school</a:t>
            </a:r>
            <a:r>
              <a:rPr lang="en-HK" dirty="0">
                <a:hlinkClick r:id="rId2"/>
              </a:rPr>
              <a:t> </a:t>
            </a:r>
            <a:endParaRPr lang="en-HK" dirty="0">
              <a:hlinkClick r:id="rId3"/>
            </a:endParaRPr>
          </a:p>
          <a:p>
            <a:pPr>
              <a:lnSpc>
                <a:spcPct val="90000"/>
              </a:lnSpc>
            </a:pPr>
            <a:r>
              <a:rPr lang="de-DE" dirty="0">
                <a:hlinkClick r:id="rId4"/>
              </a:rPr>
              <a:t>https://www.youtube.com/watch?v=K2n5RRe4Q6s</a:t>
            </a:r>
            <a:endParaRPr lang="de-DE" dirty="0">
              <a:hlinkClick r:id="rId3"/>
            </a:endParaRPr>
          </a:p>
        </p:txBody>
      </p:sp>
      <p:pic>
        <p:nvPicPr>
          <p:cNvPr id="6" name="Picture 5" descr="A large building with a steeple and trees in the background&#10;&#10;Description automatically generated">
            <a:extLst>
              <a:ext uri="{FF2B5EF4-FFF2-40B4-BE49-F238E27FC236}">
                <a16:creationId xmlns:a16="http://schemas.microsoft.com/office/drawing/2014/main" id="{71AB55CE-2A49-E73C-0AA8-A4C6FCE59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r="19723" b="4"/>
          <a:stretch/>
        </p:blipFill>
        <p:spPr>
          <a:xfrm>
            <a:off x="4848576" y="1515051"/>
            <a:ext cx="3200400" cy="2703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572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93d9463-4fa0-407c-90ef-81465fed37fd">
      <UserInfo>
        <DisplayName>Alexander Markus Kling (LIN)</DisplayName>
        <AccountId>15</AccountId>
        <AccountType/>
      </UserInfo>
      <UserInfo>
        <DisplayName>Bernd ESCH (LIN)</DisplayName>
        <AccountId>11</AccountId>
        <AccountType/>
      </UserInfo>
    </SharedWithUsers>
    <lcf76f155ced4ddcb4097134ff3c332f xmlns="5c46c095-104e-4ce0-8786-02310f27ba46">
      <Terms xmlns="http://schemas.microsoft.com/office/infopath/2007/PartnerControls"/>
    </lcf76f155ced4ddcb4097134ff3c332f>
    <TaxCatchAll xmlns="c93d9463-4fa0-407c-90ef-81465fed37f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688D71F540514C99C448D8A4D145EC" ma:contentTypeVersion="18" ma:contentTypeDescription="Create a new document." ma:contentTypeScope="" ma:versionID="718038488186a70df74e8c76cf0a02b5">
  <xsd:schema xmlns:xsd="http://www.w3.org/2001/XMLSchema" xmlns:xs="http://www.w3.org/2001/XMLSchema" xmlns:p="http://schemas.microsoft.com/office/2006/metadata/properties" xmlns:ns2="5c46c095-104e-4ce0-8786-02310f27ba46" xmlns:ns3="c93d9463-4fa0-407c-90ef-81465fed37fd" targetNamespace="http://schemas.microsoft.com/office/2006/metadata/properties" ma:root="true" ma:fieldsID="10619871021fcedb8117fe7746143166" ns2:_="" ns3:_="">
    <xsd:import namespace="5c46c095-104e-4ce0-8786-02310f27ba46"/>
    <xsd:import namespace="c93d9463-4fa0-407c-90ef-81465fed37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6c095-104e-4ce0-8786-02310f27ba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5e5e032-32ee-453d-b56e-13cc13ba1b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d9463-4fa0-407c-90ef-81465fed3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26c798f-3591-48e2-9b3d-0a7470bd34a4}" ma:internalName="TaxCatchAll" ma:showField="CatchAllData" ma:web="c93d9463-4fa0-407c-90ef-81465fed37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EA93D0-5CC0-434E-9CDF-1FD2BAAB8DCA}">
  <ds:schemaRefs>
    <ds:schemaRef ds:uri="http://schemas.microsoft.com/office/2006/metadata/properties"/>
    <ds:schemaRef ds:uri="c93d9463-4fa0-407c-90ef-81465fed37fd"/>
    <ds:schemaRef ds:uri="http://purl.org/dc/elements/1.1/"/>
    <ds:schemaRef ds:uri="5c46c095-104e-4ce0-8786-02310f27ba46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2C1B6C-9AFE-4A20-B451-CE7CC6F112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46c095-104e-4ce0-8786-02310f27ba46"/>
    <ds:schemaRef ds:uri="c93d9463-4fa0-407c-90ef-81465fed3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CAC94C-9B06-40B2-A810-C79118BB9C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1893</TotalTime>
  <Words>694</Words>
  <Application>Microsoft Office PowerPoint</Application>
  <PresentationFormat>On-screen Show (16:9)</PresentationFormat>
  <Paragraphs>140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Pushpin</vt:lpstr>
      <vt:lpstr>Summer in Austria  and Germany  </vt:lpstr>
      <vt:lpstr>Universität Wien (Vienna) </vt:lpstr>
      <vt:lpstr>Universität Wien (Vienna) </vt:lpstr>
      <vt:lpstr>München (Munich) </vt:lpstr>
      <vt:lpstr>Universität München</vt:lpstr>
      <vt:lpstr>Freiburg</vt:lpstr>
      <vt:lpstr>Freiburg </vt:lpstr>
      <vt:lpstr>Trier</vt:lpstr>
      <vt:lpstr>Trier </vt:lpstr>
      <vt:lpstr>Heidelberg </vt:lpstr>
      <vt:lpstr>Universität Heidelberg</vt:lpstr>
      <vt:lpstr>Leipzig </vt:lpstr>
      <vt:lpstr>Universität Leipzig</vt:lpstr>
      <vt:lpstr>Berlin</vt:lpstr>
      <vt:lpstr>Humboldt-Universität  zu Berlin</vt:lpstr>
      <vt:lpstr>Example </vt:lpstr>
      <vt:lpstr>Summary </vt:lpstr>
      <vt:lpstr>Enrolment</vt:lpstr>
      <vt:lpstr>Funding</vt:lpstr>
      <vt:lpstr>Note on Credit transfer: </vt:lpstr>
      <vt:lpstr>Final Year Students </vt:lpstr>
      <vt:lpstr>NOTES ON DAAD Scholarship 2025</vt:lpstr>
      <vt:lpstr>DANKE!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In Germany and Austria</dc:title>
  <dc:creator>Annette</dc:creator>
  <cp:lastModifiedBy>Bernd ESCH (LIN)</cp:lastModifiedBy>
  <cp:revision>215</cp:revision>
  <cp:lastPrinted>2016-02-17T10:21:14Z</cp:lastPrinted>
  <dcterms:created xsi:type="dcterms:W3CDTF">2012-02-17T04:28:23Z</dcterms:created>
  <dcterms:modified xsi:type="dcterms:W3CDTF">2024-03-12T01:27:43Z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0x01010077688D71F540514C99C448D8A4D145EC</vt:lpwstr>
  </property>
  <property fmtid="{D5CDD505-2E9C-101B-9397-08002B2CF9AE}" pid="3" name="MediaServiceImageTags">
    <vt:lpwstr/>
  </property>
</Properties>
</file>